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yfair Display Semi Bold" panose="020B0604020202020204" charset="0"/>
      <p:regular r:id="rId13"/>
    </p:embeddedFont>
    <p:embeddedFont>
      <p:font typeface="Public Sans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64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A8E6-C09B-818C-74E9-37225B4A2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1EF8D-02A0-18A8-0F21-1F0336F61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BAC5C-4607-A64F-DE77-FFE7A29C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D6132-632E-48B2-02B7-FF76663B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DF584-BEEA-05FD-A888-D2EB4AE8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844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8819-AD2F-5DF8-2F3D-32230278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862BE-7932-6713-D7E1-AE06F08B3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7D3C-178E-78F6-2596-4C7A329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C7003-2380-19E2-1744-9AE452F7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C1725-435D-7BD8-834B-6056A3B1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42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EB6A55-B075-12AD-D9B0-C4525D10A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8C4CD-A134-4893-B674-D47E49BE5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55DA1-12B5-E4DE-F442-121B2DDC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0DD4F-D069-85D7-0E57-84CED9E4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1E79E-073B-B82E-B361-F7F17E13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96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847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028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678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235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883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205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345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45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1514-F1D8-FBC0-FDF1-58A7A17A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B7F9-ADF1-3191-41B4-628430027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F1747-E3F8-4DAC-00A9-762CBD80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6F16C-B8EA-DE87-AA9E-91409D16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DCEE7-BF58-5ADF-A84A-560CE8FF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952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1767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285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A99F-E19F-DF2D-C0DA-287442488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2783E-6E6F-BF74-AC82-F081CB720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07CAB-A45A-11FD-D811-FD409A18D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3252-B9C2-EDF2-802A-0BA351A3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20834-DECB-FFD1-0A73-DDC28F9B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180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F1ED-C335-CA64-0904-2428DFFD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0332A-9B94-F991-5556-9F0C14C52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88A27-B990-C6C7-84F7-01E4CC827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04FAA-22C8-6BB4-C998-B579B66F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3A425-A023-FF0F-7F31-28FB12C6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9597A-48CF-667B-5886-7DD9F4F8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754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6490-99E0-09E6-EA2F-D739AA26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165E9-4C55-5F8C-229F-FF96CFCAB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B2977-0A01-587B-767F-EDDC30375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A2725-7FFA-3AF8-5E2D-C32CAE2F8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FB1E8-9A6C-B387-0A9B-F5D1BFE04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328EE-5B4F-37D4-7863-AB5FFAB2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3A2816-2DD3-838C-5288-417B5ECD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C83F1-F7F9-89A3-9778-D903CDFC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510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D24-9286-FC61-843E-FBF4E8D8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50060-0247-8F54-E61C-4A8A5522A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6A788-1E0E-E6C8-5C2D-F7B18641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97995-7C56-4818-7B44-EC218982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838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18DA77-168A-6694-85A8-35008FDEA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D58CD-BCD3-0143-262F-5540E1C5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6B846-D812-4EC7-CD13-752CE76F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365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17FB-02ED-EA15-40FA-865FC6D8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28D-3475-D959-C22B-D4E3153D9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C9B58-35D3-6129-AC50-1AF6C6AAE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4D887-FBDF-759D-0209-9055D1761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124A4-F318-7033-0DA8-9F684761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683CC-18DC-765D-360D-7C8FADC6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8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F878-F2B2-F7BF-5F8D-DC1B6E59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0556E-53DF-B384-40C5-9EA750594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10C0C-3405-C2DC-F74D-92C0FDD1A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563C4-BB9B-A4BF-34F2-F453C27B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C04E6-B624-34EC-2222-B12F8CA2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48DAE-E878-1AB1-32F1-CCF77839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634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7A7C41-FC52-617E-50C0-9332CFB0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5C1F9-8CAD-98F1-DAFE-88BD625DA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1AC0-21DB-42ED-78A1-BF575E97E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7F631D-8010-469E-9645-C67D9015BD13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D0171-4A87-6C72-CA39-CCF6E034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D9482-8D5D-1E19-3952-5C4288E00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1DE4B9-1BDB-4A80-BD31-D568549B0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6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PodIntel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An end-to-end podcast and audio analysis system that transforms raw audio into structured, actionable insights using AI-powered transcription, topic segmentation, and natural language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2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788" y="3198257"/>
            <a:ext cx="4732853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Conclusion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1067753" y="4204335"/>
            <a:ext cx="12778740" cy="555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PodIntel AI successfully demonstrates an end-to-end AI pipeline for podcast analysis, integrating speech recognition, natural language processing, and embedding-based topic segmentation into a clean, user-friendly web interface.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83788" y="4026694"/>
            <a:ext cx="22860" cy="910828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6" name="Shape 3"/>
          <p:cNvSpPr/>
          <p:nvPr/>
        </p:nvSpPr>
        <p:spPr>
          <a:xfrm>
            <a:off x="783788" y="5115163"/>
            <a:ext cx="6452354" cy="1062276"/>
          </a:xfrm>
          <a:prstGeom prst="roundRect">
            <a:avLst>
              <a:gd name="adj" fmla="val 7485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651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80718" y="5312093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Modular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80718" y="5702737"/>
            <a:ext cx="6058495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Independent components enable easy updates and maintenance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394138" y="5115163"/>
            <a:ext cx="6452354" cy="1062276"/>
          </a:xfrm>
          <a:prstGeom prst="roundRect">
            <a:avLst>
              <a:gd name="adj" fmla="val 7485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651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7591068" y="5312093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Scalable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591068" y="5702737"/>
            <a:ext cx="6058495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Architecture supports cloud deployment and increased load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83788" y="6335435"/>
            <a:ext cx="6452354" cy="1062276"/>
          </a:xfrm>
          <a:prstGeom prst="roundRect">
            <a:avLst>
              <a:gd name="adj" fmla="val 7485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651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80718" y="6532364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Production-Ready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80718" y="6923008"/>
            <a:ext cx="6058495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Robust error handling and session management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7394138" y="6335435"/>
            <a:ext cx="6452354" cy="1062276"/>
          </a:xfrm>
          <a:prstGeom prst="roundRect">
            <a:avLst>
              <a:gd name="adj" fmla="val 7485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651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7591068" y="6532364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Extensible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7591068" y="6923008"/>
            <a:ext cx="6058495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Ready for additional features and improvements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5801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What PodIntel AI Does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C2C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59318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Speech-to-Text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Accurate transcription using Whisper AI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CC4E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59318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Topic Segmentation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80380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Automatic content clustering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4DAE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59318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Smart Summaries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80380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Concise topic overviews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C2C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Emotional tone detection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CC4EC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Keyword Extraction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Relevant term identification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327" y="753904"/>
            <a:ext cx="5073968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Technology Stack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10327" y="1842016"/>
            <a:ext cx="304430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Core Frameworks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10327" y="2404110"/>
            <a:ext cx="8412956" cy="1049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FastAPI backend for request handling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Streamlit frontend for user interface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Python 3.9+ base language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10327" y="3635573"/>
            <a:ext cx="304430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&amp; ML Libraries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710327" y="4197668"/>
            <a:ext cx="8412956" cy="1792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OpenAI Whisper for speech recognition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Sentence Transformers for embeddings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Scikit-learn for TF-IDF analysis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TextBlob for sentiment classification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NLTK for text processing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10327" y="6171367"/>
            <a:ext cx="304430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Audio Processing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710327" y="6733461"/>
            <a:ext cx="8412956" cy="678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FFmpeg for format conversion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Pydub for audio manipulation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965" y="3198138"/>
            <a:ext cx="4301609" cy="27397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913" y="724376"/>
            <a:ext cx="6119098" cy="587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Complete Pipeline Workflow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23913" y="1624370"/>
            <a:ext cx="1298245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The system processes audio through 11 sequential stages, from upload to final insights generation.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3913" y="2075140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823913" y="2372082"/>
            <a:ext cx="4223504" cy="2286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6" name="Text 4"/>
          <p:cNvSpPr/>
          <p:nvPr/>
        </p:nvSpPr>
        <p:spPr>
          <a:xfrm>
            <a:off x="823913" y="2511862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Upload Audio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23913" y="2899291"/>
            <a:ext cx="422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User uploads via Streamlit interface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5203388" y="2075140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5203388" y="2372082"/>
            <a:ext cx="4223504" cy="22860"/>
          </a:xfrm>
          <a:prstGeom prst="rect">
            <a:avLst/>
          </a:prstGeom>
          <a:solidFill>
            <a:srgbClr val="CCC4EC"/>
          </a:solidFill>
          <a:ln/>
        </p:spPr>
      </p:sp>
      <p:sp>
        <p:nvSpPr>
          <p:cNvPr id="10" name="Text 8"/>
          <p:cNvSpPr/>
          <p:nvPr/>
        </p:nvSpPr>
        <p:spPr>
          <a:xfrm>
            <a:off x="5203388" y="2511862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Format Conversion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203388" y="2899291"/>
            <a:ext cx="422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Convert to 16kHz mono WAV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9582864" y="2075140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9582864" y="2372082"/>
            <a:ext cx="4223504" cy="22860"/>
          </a:xfrm>
          <a:prstGeom prst="rect">
            <a:avLst/>
          </a:prstGeom>
          <a:solidFill>
            <a:srgbClr val="B4DAE4"/>
          </a:solidFill>
          <a:ln/>
        </p:spPr>
      </p:sp>
      <p:sp>
        <p:nvSpPr>
          <p:cNvPr id="14" name="Text 12"/>
          <p:cNvSpPr/>
          <p:nvPr/>
        </p:nvSpPr>
        <p:spPr>
          <a:xfrm>
            <a:off x="9582864" y="2511862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Audio Chunking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582864" y="2899291"/>
            <a:ext cx="422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Split into fixed segments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823913" y="3471624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823913" y="3768566"/>
            <a:ext cx="4223504" cy="2286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18" name="Text 16"/>
          <p:cNvSpPr/>
          <p:nvPr/>
        </p:nvSpPr>
        <p:spPr>
          <a:xfrm>
            <a:off x="823913" y="3908346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Transcription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23913" y="4295775"/>
            <a:ext cx="422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Whisper processes audio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5203388" y="3471624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05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5203388" y="3768566"/>
            <a:ext cx="4223504" cy="22860"/>
          </a:xfrm>
          <a:prstGeom prst="rect">
            <a:avLst/>
          </a:prstGeom>
          <a:solidFill>
            <a:srgbClr val="CCC4EC"/>
          </a:solidFill>
          <a:ln/>
        </p:spPr>
      </p:sp>
      <p:sp>
        <p:nvSpPr>
          <p:cNvPr id="22" name="Text 20"/>
          <p:cNvSpPr/>
          <p:nvPr/>
        </p:nvSpPr>
        <p:spPr>
          <a:xfrm>
            <a:off x="5203388" y="3908346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Text Cleaning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5203388" y="4295775"/>
            <a:ext cx="422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Remove timestamp noise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9582864" y="3471624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06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9582864" y="3768566"/>
            <a:ext cx="4223504" cy="22860"/>
          </a:xfrm>
          <a:prstGeom prst="rect">
            <a:avLst/>
          </a:prstGeom>
          <a:solidFill>
            <a:srgbClr val="B4DAE4"/>
          </a:solidFill>
          <a:ln/>
        </p:spPr>
      </p:sp>
      <p:sp>
        <p:nvSpPr>
          <p:cNvPr id="26" name="Text 24"/>
          <p:cNvSpPr/>
          <p:nvPr/>
        </p:nvSpPr>
        <p:spPr>
          <a:xfrm>
            <a:off x="9582864" y="3908346"/>
            <a:ext cx="2514005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Sentence Segmentation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9582864" y="4295775"/>
            <a:ext cx="422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Split into sentences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823913" y="4868108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07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823913" y="5165050"/>
            <a:ext cx="4223504" cy="2286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30" name="Text 28"/>
          <p:cNvSpPr/>
          <p:nvPr/>
        </p:nvSpPr>
        <p:spPr>
          <a:xfrm>
            <a:off x="823913" y="5304830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Topic Detection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823913" y="5692259"/>
            <a:ext cx="422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Embedding-based clustering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5203388" y="4868108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08</a:t>
            </a:r>
            <a:endParaRPr lang="en-US" sz="1450" dirty="0"/>
          </a:p>
        </p:txBody>
      </p:sp>
      <p:sp>
        <p:nvSpPr>
          <p:cNvPr id="33" name="Shape 31"/>
          <p:cNvSpPr/>
          <p:nvPr/>
        </p:nvSpPr>
        <p:spPr>
          <a:xfrm>
            <a:off x="5203388" y="5165050"/>
            <a:ext cx="4223504" cy="22860"/>
          </a:xfrm>
          <a:prstGeom prst="rect">
            <a:avLst/>
          </a:prstGeom>
          <a:solidFill>
            <a:srgbClr val="CCC4EC"/>
          </a:solidFill>
          <a:ln/>
        </p:spPr>
      </p:sp>
      <p:sp>
        <p:nvSpPr>
          <p:cNvPr id="34" name="Text 32"/>
          <p:cNvSpPr/>
          <p:nvPr/>
        </p:nvSpPr>
        <p:spPr>
          <a:xfrm>
            <a:off x="5203388" y="5304830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Summarization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5203388" y="5692259"/>
            <a:ext cx="422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Generate topic summaries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9582864" y="4868108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09</a:t>
            </a:r>
            <a:endParaRPr lang="en-US" sz="1450" dirty="0"/>
          </a:p>
        </p:txBody>
      </p:sp>
      <p:sp>
        <p:nvSpPr>
          <p:cNvPr id="37" name="Shape 35"/>
          <p:cNvSpPr/>
          <p:nvPr/>
        </p:nvSpPr>
        <p:spPr>
          <a:xfrm>
            <a:off x="9582864" y="5165050"/>
            <a:ext cx="4223504" cy="22860"/>
          </a:xfrm>
          <a:prstGeom prst="rect">
            <a:avLst/>
          </a:prstGeom>
          <a:solidFill>
            <a:srgbClr val="B4DAE4"/>
          </a:solidFill>
          <a:ln/>
        </p:spPr>
      </p:sp>
      <p:sp>
        <p:nvSpPr>
          <p:cNvPr id="38" name="Text 36"/>
          <p:cNvSpPr/>
          <p:nvPr/>
        </p:nvSpPr>
        <p:spPr>
          <a:xfrm>
            <a:off x="9582864" y="5304830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Sentiment Analysis</a:t>
            </a:r>
            <a:endParaRPr lang="en-US" sz="1850" dirty="0"/>
          </a:p>
        </p:txBody>
      </p:sp>
      <p:sp>
        <p:nvSpPr>
          <p:cNvPr id="39" name="Text 37"/>
          <p:cNvSpPr/>
          <p:nvPr/>
        </p:nvSpPr>
        <p:spPr>
          <a:xfrm>
            <a:off x="9582864" y="5692259"/>
            <a:ext cx="422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Classify emotional tone</a:t>
            </a:r>
            <a:endParaRPr lang="en-US" sz="1450" dirty="0"/>
          </a:p>
        </p:txBody>
      </p:sp>
      <p:sp>
        <p:nvSpPr>
          <p:cNvPr id="40" name="Text 38"/>
          <p:cNvSpPr/>
          <p:nvPr/>
        </p:nvSpPr>
        <p:spPr>
          <a:xfrm>
            <a:off x="823913" y="6264593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10</a:t>
            </a:r>
            <a:endParaRPr lang="en-US" sz="1450" dirty="0"/>
          </a:p>
        </p:txBody>
      </p:sp>
      <p:sp>
        <p:nvSpPr>
          <p:cNvPr id="41" name="Shape 39"/>
          <p:cNvSpPr/>
          <p:nvPr/>
        </p:nvSpPr>
        <p:spPr>
          <a:xfrm>
            <a:off x="823913" y="6561534"/>
            <a:ext cx="6413182" cy="2286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42" name="Text 40"/>
          <p:cNvSpPr/>
          <p:nvPr/>
        </p:nvSpPr>
        <p:spPr>
          <a:xfrm>
            <a:off x="823913" y="6701314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Keyword Extraction</a:t>
            </a:r>
            <a:endParaRPr lang="en-US" sz="1850" dirty="0"/>
          </a:p>
        </p:txBody>
      </p:sp>
      <p:sp>
        <p:nvSpPr>
          <p:cNvPr id="43" name="Text 41"/>
          <p:cNvSpPr/>
          <p:nvPr/>
        </p:nvSpPr>
        <p:spPr>
          <a:xfrm>
            <a:off x="823913" y="7088743"/>
            <a:ext cx="641318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Identify key terms</a:t>
            </a:r>
            <a:endParaRPr lang="en-US" sz="1450" dirty="0"/>
          </a:p>
        </p:txBody>
      </p:sp>
      <p:sp>
        <p:nvSpPr>
          <p:cNvPr id="44" name="Text 42"/>
          <p:cNvSpPr/>
          <p:nvPr/>
        </p:nvSpPr>
        <p:spPr>
          <a:xfrm>
            <a:off x="7393067" y="6264593"/>
            <a:ext cx="18811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11</a:t>
            </a:r>
            <a:endParaRPr lang="en-US" sz="1450" dirty="0"/>
          </a:p>
        </p:txBody>
      </p:sp>
      <p:sp>
        <p:nvSpPr>
          <p:cNvPr id="45" name="Shape 43"/>
          <p:cNvSpPr/>
          <p:nvPr/>
        </p:nvSpPr>
        <p:spPr>
          <a:xfrm>
            <a:off x="7393067" y="6561534"/>
            <a:ext cx="6413302" cy="22860"/>
          </a:xfrm>
          <a:prstGeom prst="rect">
            <a:avLst/>
          </a:prstGeom>
          <a:solidFill>
            <a:srgbClr val="CCC4EC"/>
          </a:solidFill>
          <a:ln/>
        </p:spPr>
      </p:sp>
      <p:sp>
        <p:nvSpPr>
          <p:cNvPr id="46" name="Text 44"/>
          <p:cNvSpPr/>
          <p:nvPr/>
        </p:nvSpPr>
        <p:spPr>
          <a:xfrm>
            <a:off x="7393067" y="6701314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Save Results</a:t>
            </a:r>
            <a:endParaRPr lang="en-US" sz="1850" dirty="0"/>
          </a:p>
        </p:txBody>
      </p:sp>
      <p:sp>
        <p:nvSpPr>
          <p:cNvPr id="47" name="Text 45"/>
          <p:cNvSpPr/>
          <p:nvPr/>
        </p:nvSpPr>
        <p:spPr>
          <a:xfrm>
            <a:off x="7393067" y="7088743"/>
            <a:ext cx="641330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Session-based storage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363" y="877848"/>
            <a:ext cx="4714637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System Architecture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6363" y="1702356"/>
            <a:ext cx="7824073" cy="1363861"/>
          </a:xfrm>
          <a:prstGeom prst="roundRect">
            <a:avLst>
              <a:gd name="adj" fmla="val 5808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651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57699" y="1913692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Frontend Layer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57699" y="2302431"/>
            <a:ext cx="7401401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Streamlit interface handles user interactions, file uploads, and session management with intuitive visualization of results.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6363" y="3222903"/>
            <a:ext cx="7824073" cy="1363861"/>
          </a:xfrm>
          <a:prstGeom prst="roundRect">
            <a:avLst>
              <a:gd name="adj" fmla="val 5808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dist="1651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357699" y="3434239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Backend API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57699" y="3822978"/>
            <a:ext cx="7401401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FastAPI processes requests, manages pipeline execution, and serves structured data to the frontend.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6363" y="4743450"/>
            <a:ext cx="7824073" cy="1363861"/>
          </a:xfrm>
          <a:prstGeom prst="roundRect">
            <a:avLst>
              <a:gd name="adj" fmla="val 5808"/>
            </a:avLst>
          </a:prstGeom>
          <a:solidFill>
            <a:srgbClr val="FFFAF6"/>
          </a:solidFill>
          <a:ln w="22860">
            <a:solidFill>
              <a:srgbClr val="B4DAE4"/>
            </a:solidFill>
            <a:prstDash val="solid"/>
          </a:ln>
          <a:effectLst>
            <a:outerShdw dist="1651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357699" y="4954786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Processing Engine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57699" y="5343525"/>
            <a:ext cx="7401401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Modular pipeline performs audio conversion, transcription, NLP analysis, and generates insights.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6363" y="6263997"/>
            <a:ext cx="7824073" cy="1087636"/>
          </a:xfrm>
          <a:prstGeom prst="roundRect">
            <a:avLst>
              <a:gd name="adj" fmla="val 7282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651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357699" y="6475333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Storage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57699" y="6864072"/>
            <a:ext cx="740140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Session-based folder system isolates user data and maintains processing history.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5734" y="1280993"/>
            <a:ext cx="3803928" cy="475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Features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34" y="2436971"/>
            <a:ext cx="6694289" cy="398395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138880" y="2024182"/>
            <a:ext cx="342305" cy="342305"/>
          </a:xfrm>
          <a:prstGeom prst="roundRect">
            <a:avLst>
              <a:gd name="adj" fmla="val 1866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397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583222" y="2076450"/>
            <a:ext cx="226004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Session-Based Processing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583222" y="2416135"/>
            <a:ext cx="2988826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Isolated user sessions prevent data mixing and ensure privacy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9138880" y="3026926"/>
            <a:ext cx="342305" cy="342305"/>
          </a:xfrm>
          <a:prstGeom prst="roundRect">
            <a:avLst>
              <a:gd name="adj" fmla="val 1866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397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583222" y="3079194"/>
            <a:ext cx="2310051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Automatic Topic Detection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583222" y="3418880"/>
            <a:ext cx="2988826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Embedding-based clustering identifies content themes without manual input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9138880" y="4029670"/>
            <a:ext cx="342305" cy="342305"/>
          </a:xfrm>
          <a:prstGeom prst="roundRect">
            <a:avLst>
              <a:gd name="adj" fmla="val 18669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397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583222" y="4081939"/>
            <a:ext cx="226540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Extractive Summarization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9583222" y="4421624"/>
            <a:ext cx="2988826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Key sentences extracted to create concise topic overviews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9138880" y="5032415"/>
            <a:ext cx="342305" cy="342305"/>
          </a:xfrm>
          <a:prstGeom prst="roundRect">
            <a:avLst>
              <a:gd name="adj" fmla="val 1866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397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583222" y="5084683"/>
            <a:ext cx="2119551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Sentiment Classification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583222" y="5424368"/>
            <a:ext cx="2988826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Positive, negative, or neutral emotional tone detection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9138880" y="6035159"/>
            <a:ext cx="342305" cy="342305"/>
          </a:xfrm>
          <a:prstGeom prst="roundRect">
            <a:avLst>
              <a:gd name="adj" fmla="val 1866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397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583222" y="6087428"/>
            <a:ext cx="227147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Clean Keyword Extraction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9583222" y="6427113"/>
            <a:ext cx="2988826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TF-IDF algorithm identifies relevant terms while filtering noise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122"/>
            <a:ext cx="63087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Challenges Encountered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4529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63310" y="1944529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1C2C2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01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Large Audio Files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2241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Managing multi-hour podcasts required chunking strategy and memory optimization to prevent system overload during processing.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4529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AF6"/>
          </a:solidFill>
          <a:ln w="3048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186482" y="1944529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CCC4E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201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Model Loading Time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2692241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Whisper model initialization added significant startup latency, requiring careful resource management and caching strategies.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4529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AF6"/>
          </a:solidFill>
          <a:ln w="3048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9609653" y="1944529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B4DAE4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201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Transcript Noise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269224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Raw Whisper output contained timestamp artifacts and formatting issues that required robust cleaning algorithms.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90862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63310" y="4990862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1C2C2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Session Management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857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Preventing duplicate session mixing while maintaining user history required careful state management design.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90862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AF6"/>
          </a:solidFill>
          <a:ln w="3048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5186482" y="4990862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CCC4EC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248156"/>
            <a:ext cx="3246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Chunk Size Optimization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73857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Finding the right balance between processing speed and topic segmentation accuracy required extensive testing.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77810"/>
            <a:ext cx="510706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Future Enhancements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72935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3214" y="1775460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Faster Models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03214" y="2200513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Upgrade to Whisper variants or DistilWhisper for reduced latency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788682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3214" y="299120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Cloud Deployment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03214" y="3416260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AWS/GCP infrastructure for scalability and reliability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04429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3214" y="420695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Speaker Diarization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03214" y="4632007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Identify different speakers in multi-person conversations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20176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3214" y="542270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PDF Reports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03214" y="5847755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Downloadable formatted reports with visualizations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35923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3214" y="6638449"/>
            <a:ext cx="254781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Real-Time Processing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03214" y="7063502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Live transcription for streaming audio content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755" y="741878"/>
            <a:ext cx="6257330" cy="631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Implementation Highlights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6755" y="1822490"/>
            <a:ext cx="302930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Project Structure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706755" y="2403396"/>
            <a:ext cx="4305657" cy="4882039"/>
          </a:xfrm>
          <a:prstGeom prst="roundRect">
            <a:avLst>
              <a:gd name="adj" fmla="val 1970"/>
            </a:avLst>
          </a:prstGeom>
          <a:solidFill>
            <a:srgbClr val="F2EDE9"/>
          </a:solidFill>
          <a:ln/>
        </p:spPr>
      </p:sp>
      <p:sp>
        <p:nvSpPr>
          <p:cNvPr id="5" name="Shape 3"/>
          <p:cNvSpPr/>
          <p:nvPr/>
        </p:nvSpPr>
        <p:spPr>
          <a:xfrm>
            <a:off x="696754" y="2403396"/>
            <a:ext cx="4325660" cy="4882039"/>
          </a:xfrm>
          <a:prstGeom prst="roundRect">
            <a:avLst>
              <a:gd name="adj" fmla="val 700"/>
            </a:avLst>
          </a:prstGeom>
          <a:solidFill>
            <a:srgbClr val="F2EDE9"/>
          </a:solidFill>
          <a:ln/>
        </p:spPr>
      </p:sp>
      <p:sp>
        <p:nvSpPr>
          <p:cNvPr id="6" name="Text 4"/>
          <p:cNvSpPr/>
          <p:nvPr/>
        </p:nvSpPr>
        <p:spPr>
          <a:xfrm>
            <a:off x="898684" y="2554843"/>
            <a:ext cx="3921800" cy="457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podcast_project/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├── app.py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├── backend/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main.py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pipeline.py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audio_convert.py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audio_chunk.py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transcribe_all.py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clean_transcripts.py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sentence_split.py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topic_segmentation.py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summarization.py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├── sentiment_analysis.py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│   └── keyword_extraction.py</a:t>
            </a:r>
            <a:endParaRPr lang="en-US" sz="155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└── dataset/uploads/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512713" y="1822490"/>
            <a:ext cx="302930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Modular Design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5512713" y="2380893"/>
            <a:ext cx="8418433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Each processing step implemented as independent module, enabling easy maintenance and feature addition.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512713" y="3171230"/>
            <a:ext cx="3144441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Session-Based Storage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512713" y="3729633"/>
            <a:ext cx="841843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Unique session folders prevent data conflicts while maintaining processing history.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512713" y="4214693"/>
            <a:ext cx="302930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Clean Separation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5512713" y="4773097"/>
            <a:ext cx="841843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 Medium" pitchFamily="34" charset="0"/>
                <a:ea typeface="Public Sans Medium" pitchFamily="34" charset="-122"/>
                <a:cs typeface="Public Sans Medium" pitchFamily="34" charset="-120"/>
              </a:rPr>
              <a:t>Frontend and backend communicate through defined API endpoints.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669</Words>
  <Application>Microsoft Office PowerPoint</Application>
  <PresentationFormat>Custom</PresentationFormat>
  <Paragraphs>147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Public Sans Medium</vt:lpstr>
      <vt:lpstr>Aptos Display</vt:lpstr>
      <vt:lpstr>Playfair Display Light</vt:lpstr>
      <vt:lpstr>Arial</vt:lpstr>
      <vt:lpstr>Consolas Medium</vt:lpstr>
      <vt:lpstr>Aptos</vt:lpstr>
      <vt:lpstr>Playfair Display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Kritika Khosla</cp:lastModifiedBy>
  <cp:revision>2</cp:revision>
  <dcterms:created xsi:type="dcterms:W3CDTF">2026-02-23T08:40:59Z</dcterms:created>
  <dcterms:modified xsi:type="dcterms:W3CDTF">2026-02-23T08:42:18Z</dcterms:modified>
</cp:coreProperties>
</file>